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24" autoAdjust="0"/>
    <p:restoredTop sz="94660"/>
  </p:normalViewPr>
  <p:slideViewPr>
    <p:cSldViewPr>
      <p:cViewPr varScale="1">
        <p:scale>
          <a:sx n="74" d="100"/>
          <a:sy n="74" d="100"/>
        </p:scale>
        <p:origin x="-110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7C2190-13C8-46D8-A0E5-844D756639AF}" type="datetimeFigureOut">
              <a:rPr lang="en-NZ" smtClean="0"/>
              <a:t>14/06/2013</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00B96E-9FD7-41E2-AB37-E4CF2B274668}" type="slidenum">
              <a:rPr lang="en-NZ" smtClean="0"/>
              <a:t>‹#›</a:t>
            </a:fld>
            <a:endParaRPr lang="en-NZ"/>
          </a:p>
        </p:txBody>
      </p:sp>
    </p:spTree>
    <p:extLst>
      <p:ext uri="{BB962C8B-B14F-4D97-AF65-F5344CB8AC3E}">
        <p14:creationId xmlns:p14="http://schemas.microsoft.com/office/powerpoint/2010/main" val="3691871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6300B96E-9FD7-41E2-AB37-E4CF2B274668}" type="slidenum">
              <a:rPr lang="en-NZ" smtClean="0"/>
              <a:t>6</a:t>
            </a:fld>
            <a:endParaRPr lang="en-NZ"/>
          </a:p>
        </p:txBody>
      </p:sp>
    </p:spTree>
    <p:extLst>
      <p:ext uri="{BB962C8B-B14F-4D97-AF65-F5344CB8AC3E}">
        <p14:creationId xmlns:p14="http://schemas.microsoft.com/office/powerpoint/2010/main" val="2850826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911E33F-4077-4C53-AFEA-0CD1B06EA3A0}" type="datetimeFigureOut">
              <a:rPr lang="en-NZ" smtClean="0"/>
              <a:t>14/06/2013</a:t>
            </a:fld>
            <a:endParaRPr lang="en-NZ"/>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NZ"/>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99F207C-46D1-467E-92FE-79737CFDD905}"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11E33F-4077-4C53-AFEA-0CD1B06EA3A0}" type="datetimeFigureOut">
              <a:rPr lang="en-NZ" smtClean="0"/>
              <a:t>14/06/2013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99F207C-46D1-467E-92FE-79737CFDD905}"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911E33F-4077-4C53-AFEA-0CD1B06EA3A0}" type="datetimeFigureOut">
              <a:rPr lang="en-NZ" smtClean="0"/>
              <a:t>14/06/2013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99F207C-46D1-467E-92FE-79737CFDD905}"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6911E33F-4077-4C53-AFEA-0CD1B06EA3A0}" type="datetimeFigureOut">
              <a:rPr lang="en-NZ" smtClean="0"/>
              <a:t>14/06/2013</a:t>
            </a:fld>
            <a:endParaRPr lang="en-NZ"/>
          </a:p>
        </p:txBody>
      </p:sp>
      <p:sp>
        <p:nvSpPr>
          <p:cNvPr id="9" name="Slide Number Placeholder 8"/>
          <p:cNvSpPr>
            <a:spLocks noGrp="1"/>
          </p:cNvSpPr>
          <p:nvPr>
            <p:ph type="sldNum" sz="quarter" idx="15"/>
          </p:nvPr>
        </p:nvSpPr>
        <p:spPr/>
        <p:txBody>
          <a:bodyPr rtlCol="0"/>
          <a:lstStyle/>
          <a:p>
            <a:fld id="{499F207C-46D1-467E-92FE-79737CFDD905}" type="slidenum">
              <a:rPr lang="en-NZ" smtClean="0"/>
              <a:t>‹#›</a:t>
            </a:fld>
            <a:endParaRPr lang="en-NZ"/>
          </a:p>
        </p:txBody>
      </p:sp>
      <p:sp>
        <p:nvSpPr>
          <p:cNvPr id="10" name="Footer Placeholder 9"/>
          <p:cNvSpPr>
            <a:spLocks noGrp="1"/>
          </p:cNvSpPr>
          <p:nvPr>
            <p:ph type="ftr" sz="quarter" idx="16"/>
          </p:nvPr>
        </p:nvSpPr>
        <p:spPr/>
        <p:txBody>
          <a:bodyPr rtlCol="0"/>
          <a:lstStyle/>
          <a:p>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6911E33F-4077-4C53-AFEA-0CD1B06EA3A0}" type="datetimeFigureOut">
              <a:rPr lang="en-NZ" smtClean="0"/>
              <a:t>14/06/2013</a:t>
            </a:fld>
            <a:endParaRPr lang="en-NZ"/>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NZ"/>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99F207C-46D1-467E-92FE-79737CFDD905}"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911E33F-4077-4C53-AFEA-0CD1B06EA3A0}" type="datetimeFigureOut">
              <a:rPr lang="en-NZ" smtClean="0"/>
              <a:t>14/06/2013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99F207C-46D1-467E-92FE-79737CFDD905}" type="slidenum">
              <a:rPr lang="en-NZ" smtClean="0"/>
              <a:t>‹#›</a:t>
            </a:fld>
            <a:endParaRPr lang="en-NZ"/>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911E33F-4077-4C53-AFEA-0CD1B06EA3A0}" type="datetimeFigureOut">
              <a:rPr lang="en-NZ" smtClean="0"/>
              <a:t>14/06/2013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99F207C-46D1-467E-92FE-79737CFDD905}" type="slidenum">
              <a:rPr lang="en-NZ" smtClean="0"/>
              <a:t>‹#›</a:t>
            </a:fld>
            <a:endParaRPr lang="en-NZ"/>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6911E33F-4077-4C53-AFEA-0CD1B06EA3A0}" type="datetimeFigureOut">
              <a:rPr lang="en-NZ" smtClean="0"/>
              <a:t>14/06/2013</a:t>
            </a:fld>
            <a:endParaRPr lang="en-NZ"/>
          </a:p>
        </p:txBody>
      </p:sp>
      <p:sp>
        <p:nvSpPr>
          <p:cNvPr id="7" name="Slide Number Placeholder 6"/>
          <p:cNvSpPr>
            <a:spLocks noGrp="1"/>
          </p:cNvSpPr>
          <p:nvPr>
            <p:ph type="sldNum" sz="quarter" idx="11"/>
          </p:nvPr>
        </p:nvSpPr>
        <p:spPr/>
        <p:txBody>
          <a:bodyPr rtlCol="0"/>
          <a:lstStyle/>
          <a:p>
            <a:fld id="{499F207C-46D1-467E-92FE-79737CFDD905}" type="slidenum">
              <a:rPr lang="en-NZ" smtClean="0"/>
              <a:t>‹#›</a:t>
            </a:fld>
            <a:endParaRPr lang="en-NZ"/>
          </a:p>
        </p:txBody>
      </p:sp>
      <p:sp>
        <p:nvSpPr>
          <p:cNvPr id="8" name="Footer Placeholder 7"/>
          <p:cNvSpPr>
            <a:spLocks noGrp="1"/>
          </p:cNvSpPr>
          <p:nvPr>
            <p:ph type="ftr" sz="quarter" idx="12"/>
          </p:nvPr>
        </p:nvSpPr>
        <p:spPr/>
        <p:txBody>
          <a:bodyPr rtlCol="0"/>
          <a:lstStyle/>
          <a:p>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11E33F-4077-4C53-AFEA-0CD1B06EA3A0}" type="datetimeFigureOut">
              <a:rPr lang="en-NZ" smtClean="0"/>
              <a:t>14/06/2013</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99F207C-46D1-467E-92FE-79737CFDD905}"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6911E33F-4077-4C53-AFEA-0CD1B06EA3A0}" type="datetimeFigureOut">
              <a:rPr lang="en-NZ" smtClean="0"/>
              <a:t>14/06/2013</a:t>
            </a:fld>
            <a:endParaRPr lang="en-NZ"/>
          </a:p>
        </p:txBody>
      </p:sp>
      <p:sp>
        <p:nvSpPr>
          <p:cNvPr id="22" name="Slide Number Placeholder 21"/>
          <p:cNvSpPr>
            <a:spLocks noGrp="1"/>
          </p:cNvSpPr>
          <p:nvPr>
            <p:ph type="sldNum" sz="quarter" idx="15"/>
          </p:nvPr>
        </p:nvSpPr>
        <p:spPr/>
        <p:txBody>
          <a:bodyPr rtlCol="0"/>
          <a:lstStyle/>
          <a:p>
            <a:fld id="{499F207C-46D1-467E-92FE-79737CFDD905}" type="slidenum">
              <a:rPr lang="en-NZ" smtClean="0"/>
              <a:t>‹#›</a:t>
            </a:fld>
            <a:endParaRPr lang="en-NZ"/>
          </a:p>
        </p:txBody>
      </p:sp>
      <p:sp>
        <p:nvSpPr>
          <p:cNvPr id="23" name="Footer Placeholder 22"/>
          <p:cNvSpPr>
            <a:spLocks noGrp="1"/>
          </p:cNvSpPr>
          <p:nvPr>
            <p:ph type="ftr" sz="quarter" idx="16"/>
          </p:nvPr>
        </p:nvSpPr>
        <p:spPr/>
        <p:txBody>
          <a:bodyPr rtlCol="0"/>
          <a:lstStyle/>
          <a:p>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6911E33F-4077-4C53-AFEA-0CD1B06EA3A0}" type="datetimeFigureOut">
              <a:rPr lang="en-NZ" smtClean="0"/>
              <a:t>14/06/2013</a:t>
            </a:fld>
            <a:endParaRPr lang="en-NZ"/>
          </a:p>
        </p:txBody>
      </p:sp>
      <p:sp>
        <p:nvSpPr>
          <p:cNvPr id="18" name="Slide Number Placeholder 17"/>
          <p:cNvSpPr>
            <a:spLocks noGrp="1"/>
          </p:cNvSpPr>
          <p:nvPr>
            <p:ph type="sldNum" sz="quarter" idx="11"/>
          </p:nvPr>
        </p:nvSpPr>
        <p:spPr/>
        <p:txBody>
          <a:bodyPr rtlCol="0"/>
          <a:lstStyle/>
          <a:p>
            <a:fld id="{499F207C-46D1-467E-92FE-79737CFDD905}" type="slidenum">
              <a:rPr lang="en-NZ" smtClean="0"/>
              <a:t>‹#›</a:t>
            </a:fld>
            <a:endParaRPr lang="en-NZ"/>
          </a:p>
        </p:txBody>
      </p:sp>
      <p:sp>
        <p:nvSpPr>
          <p:cNvPr id="21" name="Footer Placeholder 20"/>
          <p:cNvSpPr>
            <a:spLocks noGrp="1"/>
          </p:cNvSpPr>
          <p:nvPr>
            <p:ph type="ftr" sz="quarter" idx="12"/>
          </p:nvPr>
        </p:nvSpPr>
        <p:spPr/>
        <p:txBody>
          <a:bodyPr rtlCol="0"/>
          <a:lstStyle/>
          <a:p>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54000" r="-54000"/>
          </a:stretch>
        </a:blip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911E33F-4077-4C53-AFEA-0CD1B06EA3A0}" type="datetimeFigureOut">
              <a:rPr lang="en-NZ" smtClean="0"/>
              <a:t>14/06/2013</a:t>
            </a:fld>
            <a:endParaRPr lang="en-NZ"/>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NZ"/>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99F207C-46D1-467E-92FE-79737CFDD905}"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123728" y="548680"/>
            <a:ext cx="6172200" cy="1894362"/>
          </a:xfrm>
        </p:spPr>
        <p:txBody>
          <a:bodyPr/>
          <a:lstStyle/>
          <a:p>
            <a:r>
              <a:rPr lang="en-NZ" dirty="0" smtClean="0">
                <a:solidFill>
                  <a:schemeClr val="tx1"/>
                </a:solidFill>
              </a:rPr>
              <a:t>What did </a:t>
            </a:r>
            <a:r>
              <a:rPr lang="en-NZ" dirty="0" err="1" smtClean="0">
                <a:solidFill>
                  <a:schemeClr val="tx1"/>
                </a:solidFill>
              </a:rPr>
              <a:t>maori</a:t>
            </a:r>
            <a:r>
              <a:rPr lang="en-NZ" dirty="0" smtClean="0">
                <a:solidFill>
                  <a:schemeClr val="tx1"/>
                </a:solidFill>
              </a:rPr>
              <a:t> use to kill animals?</a:t>
            </a:r>
            <a:endParaRPr lang="en-NZ" dirty="0">
              <a:solidFill>
                <a:schemeClr val="tx1"/>
              </a:solidFill>
            </a:endParaRPr>
          </a:p>
        </p:txBody>
      </p:sp>
      <p:sp>
        <p:nvSpPr>
          <p:cNvPr id="5" name="Subtitle 4"/>
          <p:cNvSpPr>
            <a:spLocks noGrp="1"/>
          </p:cNvSpPr>
          <p:nvPr>
            <p:ph type="subTitle" idx="1"/>
          </p:nvPr>
        </p:nvSpPr>
        <p:spPr>
          <a:xfrm>
            <a:off x="2123728" y="3429000"/>
            <a:ext cx="6172200" cy="1371600"/>
          </a:xfrm>
        </p:spPr>
        <p:txBody>
          <a:bodyPr>
            <a:normAutofit/>
          </a:bodyPr>
          <a:lstStyle/>
          <a:p>
            <a:r>
              <a:rPr lang="en-NZ" sz="2400" dirty="0" smtClean="0">
                <a:solidFill>
                  <a:schemeClr val="bg1"/>
                </a:solidFill>
              </a:rPr>
              <a:t>By </a:t>
            </a:r>
            <a:r>
              <a:rPr lang="en-NZ" sz="2400" dirty="0" err="1" smtClean="0">
                <a:solidFill>
                  <a:schemeClr val="bg1"/>
                </a:solidFill>
              </a:rPr>
              <a:t>Ainsley</a:t>
            </a:r>
            <a:r>
              <a:rPr lang="en-NZ" sz="2400" dirty="0" smtClean="0">
                <a:solidFill>
                  <a:schemeClr val="bg1"/>
                </a:solidFill>
              </a:rPr>
              <a:t> and Alex T</a:t>
            </a:r>
            <a:endParaRPr lang="en-NZ" sz="2400" dirty="0">
              <a:solidFill>
                <a:schemeClr val="bg1"/>
              </a:solidFill>
            </a:endParaRPr>
          </a:p>
        </p:txBody>
      </p:sp>
    </p:spTree>
    <p:extLst>
      <p:ext uri="{BB962C8B-B14F-4D97-AF65-F5344CB8AC3E}">
        <p14:creationId xmlns:p14="http://schemas.microsoft.com/office/powerpoint/2010/main" val="35436167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Toki </a:t>
            </a:r>
            <a:r>
              <a:rPr lang="en-NZ" dirty="0" err="1"/>
              <a:t>Pou</a:t>
            </a:r>
            <a:r>
              <a:rPr lang="en-NZ" dirty="0"/>
              <a:t> </a:t>
            </a:r>
            <a:r>
              <a:rPr lang="en-NZ" dirty="0" err="1"/>
              <a:t>Tangata</a:t>
            </a:r>
            <a:endParaRPr lang="en-NZ" dirty="0"/>
          </a:p>
        </p:txBody>
      </p:sp>
      <p:sp>
        <p:nvSpPr>
          <p:cNvPr id="3" name="Content Placeholder 2"/>
          <p:cNvSpPr>
            <a:spLocks noGrp="1"/>
          </p:cNvSpPr>
          <p:nvPr>
            <p:ph sz="quarter" idx="1"/>
          </p:nvPr>
        </p:nvSpPr>
        <p:spPr>
          <a:xfrm>
            <a:off x="1403648" y="3212976"/>
            <a:ext cx="3488432" cy="3096990"/>
          </a:xfrm>
        </p:spPr>
        <p:txBody>
          <a:bodyPr>
            <a:normAutofit/>
          </a:bodyPr>
          <a:lstStyle/>
          <a:p>
            <a:r>
              <a:rPr lang="en-NZ" dirty="0">
                <a:solidFill>
                  <a:schemeClr val="bg1"/>
                </a:solidFill>
              </a:rPr>
              <a:t>Made for ceremonial occasions, characterized by a greenstone blade and a carved handle.</a:t>
            </a:r>
          </a:p>
        </p:txBody>
      </p:sp>
      <p:pic>
        <p:nvPicPr>
          <p:cNvPr id="4" name="Picture 8" descr="[Maori Toki Pou Tanga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19927" y="2348880"/>
            <a:ext cx="1656184" cy="30801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187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7467600" cy="1143000"/>
          </a:xfrm>
        </p:spPr>
        <p:txBody>
          <a:bodyPr/>
          <a:lstStyle/>
          <a:p>
            <a:r>
              <a:rPr lang="en-NZ" dirty="0" smtClean="0"/>
              <a:t>More information</a:t>
            </a:r>
            <a:endParaRPr lang="en-NZ" dirty="0"/>
          </a:p>
        </p:txBody>
      </p:sp>
      <p:sp>
        <p:nvSpPr>
          <p:cNvPr id="3" name="Content Placeholder 2"/>
          <p:cNvSpPr>
            <a:spLocks noGrp="1"/>
          </p:cNvSpPr>
          <p:nvPr>
            <p:ph sz="quarter" idx="1"/>
          </p:nvPr>
        </p:nvSpPr>
        <p:spPr>
          <a:xfrm>
            <a:off x="467544" y="3284984"/>
            <a:ext cx="7467600" cy="4873752"/>
          </a:xfrm>
        </p:spPr>
        <p:txBody>
          <a:bodyPr>
            <a:normAutofit/>
          </a:bodyPr>
          <a:lstStyle/>
          <a:p>
            <a:pPr indent="0">
              <a:buNone/>
            </a:pPr>
            <a:r>
              <a:rPr lang="en-NZ" dirty="0" smtClean="0">
                <a:solidFill>
                  <a:schemeClr val="bg1"/>
                </a:solidFill>
              </a:rPr>
              <a:t>Traditionally </a:t>
            </a:r>
            <a:r>
              <a:rPr lang="en-NZ" dirty="0">
                <a:solidFill>
                  <a:schemeClr val="bg1"/>
                </a:solidFill>
              </a:rPr>
              <a:t>a fine weapon was not only a prized possession but an insignia of rank, as well as being used for hand-to-hand combat. The brandishing of these weapons, particularly long clubs, are an important part of </a:t>
            </a:r>
            <a:r>
              <a:rPr lang="en-NZ" dirty="0" err="1">
                <a:solidFill>
                  <a:schemeClr val="bg1"/>
                </a:solidFill>
              </a:rPr>
              <a:t>haka</a:t>
            </a:r>
            <a:r>
              <a:rPr lang="en-NZ" dirty="0">
                <a:solidFill>
                  <a:schemeClr val="bg1"/>
                </a:solidFill>
              </a:rPr>
              <a:t> (war dances) performed by men. Those making individual speeches also carry a prized weapon, very often a short club, using practiced strokes to emphasise comments.</a:t>
            </a:r>
            <a:endParaRPr lang="en-NZ" dirty="0" smtClean="0">
              <a:solidFill>
                <a:schemeClr val="bg1"/>
              </a:solidFill>
            </a:endParaRPr>
          </a:p>
        </p:txBody>
      </p:sp>
    </p:spTree>
    <p:extLst>
      <p:ext uri="{BB962C8B-B14F-4D97-AF65-F5344CB8AC3E}">
        <p14:creationId xmlns:p14="http://schemas.microsoft.com/office/powerpoint/2010/main" val="23518093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64688" y="3356992"/>
            <a:ext cx="226368" cy="364902"/>
          </a:xfrm>
        </p:spPr>
        <p:txBody>
          <a:bodyPr>
            <a:normAutofit fontScale="90000"/>
          </a:bodyPr>
          <a:lstStyle/>
          <a:p>
            <a:endParaRPr lang="en-NZ" dirty="0"/>
          </a:p>
        </p:txBody>
      </p:sp>
      <p:sp>
        <p:nvSpPr>
          <p:cNvPr id="7" name="Content Placeholder 6"/>
          <p:cNvSpPr>
            <a:spLocks noGrp="1"/>
          </p:cNvSpPr>
          <p:nvPr>
            <p:ph sz="quarter" idx="1"/>
          </p:nvPr>
        </p:nvSpPr>
        <p:spPr>
          <a:xfrm>
            <a:off x="1331640" y="692696"/>
            <a:ext cx="5915000" cy="2332856"/>
          </a:xfrm>
        </p:spPr>
        <p:txBody>
          <a:bodyPr>
            <a:normAutofit/>
          </a:bodyPr>
          <a:lstStyle/>
          <a:p>
            <a:r>
              <a:rPr lang="en-NZ" sz="3200" dirty="0" smtClean="0"/>
              <a:t>I hope you liked this </a:t>
            </a:r>
            <a:r>
              <a:rPr lang="en-NZ" sz="3200" dirty="0" err="1" smtClean="0"/>
              <a:t>powerpoint</a:t>
            </a:r>
            <a:r>
              <a:rPr lang="en-NZ" sz="3200" dirty="0" smtClean="0"/>
              <a:t>.</a:t>
            </a:r>
            <a:endParaRPr lang="en-NZ" sz="3200" dirty="0"/>
          </a:p>
          <a:p>
            <a:endParaRPr lang="en-NZ" sz="3200" dirty="0" smtClean="0"/>
          </a:p>
          <a:p>
            <a:pPr marL="0" indent="0">
              <a:buNone/>
            </a:pPr>
            <a:r>
              <a:rPr lang="en-NZ" sz="3200" dirty="0"/>
              <a:t> </a:t>
            </a:r>
            <a:r>
              <a:rPr lang="en-NZ" sz="3200" dirty="0" smtClean="0"/>
              <a:t>                          </a:t>
            </a:r>
            <a:endParaRPr lang="en-NZ" sz="3200" dirty="0"/>
          </a:p>
        </p:txBody>
      </p:sp>
    </p:spTree>
    <p:extLst>
      <p:ext uri="{BB962C8B-B14F-4D97-AF65-F5344CB8AC3E}">
        <p14:creationId xmlns:p14="http://schemas.microsoft.com/office/powerpoint/2010/main" val="10822418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1600" y="1484784"/>
            <a:ext cx="6400800" cy="685800"/>
          </a:xfrm>
        </p:spPr>
        <p:txBody>
          <a:bodyPr>
            <a:normAutofit fontScale="90000"/>
          </a:bodyPr>
          <a:lstStyle/>
          <a:p>
            <a:r>
              <a:rPr lang="en-NZ" b="1" dirty="0"/>
              <a:t/>
            </a:r>
            <a:br>
              <a:rPr lang="en-NZ" b="1" dirty="0"/>
            </a:br>
            <a:r>
              <a:rPr lang="en-NZ" b="1" dirty="0" smtClean="0"/>
              <a:t>                       Hunters</a:t>
            </a:r>
            <a:endParaRPr lang="en-NZ" dirty="0"/>
          </a:p>
        </p:txBody>
      </p:sp>
      <p:sp>
        <p:nvSpPr>
          <p:cNvPr id="6" name="Content Placeholder 5"/>
          <p:cNvSpPr>
            <a:spLocks noGrp="1"/>
          </p:cNvSpPr>
          <p:nvPr>
            <p:ph type="body" idx="4294967295"/>
          </p:nvPr>
        </p:nvSpPr>
        <p:spPr>
          <a:xfrm>
            <a:off x="2267744" y="3789040"/>
            <a:ext cx="3384550" cy="2449513"/>
          </a:xfrm>
        </p:spPr>
        <p:txBody>
          <a:bodyPr>
            <a:normAutofit fontScale="92500"/>
          </a:bodyPr>
          <a:lstStyle/>
          <a:p>
            <a:pPr indent="0" fontAlgn="base">
              <a:buNone/>
            </a:pPr>
            <a:r>
              <a:rPr lang="en-NZ" b="1" dirty="0"/>
              <a:t> </a:t>
            </a:r>
            <a:r>
              <a:rPr lang="en-NZ" dirty="0" smtClean="0">
                <a:solidFill>
                  <a:schemeClr val="bg1"/>
                </a:solidFill>
              </a:rPr>
              <a:t>Maori </a:t>
            </a:r>
            <a:r>
              <a:rPr lang="en-NZ" dirty="0">
                <a:solidFill>
                  <a:schemeClr val="bg1"/>
                </a:solidFill>
              </a:rPr>
              <a:t>were expert hunters and fishermen. They wove fishing nets from </a:t>
            </a:r>
            <a:r>
              <a:rPr lang="en-NZ" dirty="0" err="1">
                <a:solidFill>
                  <a:schemeClr val="bg1"/>
                </a:solidFill>
              </a:rPr>
              <a:t>harakeke</a:t>
            </a:r>
            <a:r>
              <a:rPr lang="en-NZ" dirty="0">
                <a:solidFill>
                  <a:schemeClr val="bg1"/>
                </a:solidFill>
              </a:rPr>
              <a:t> (flax), and carved </a:t>
            </a:r>
            <a:r>
              <a:rPr lang="en-NZ" dirty="0" smtClean="0">
                <a:solidFill>
                  <a:schemeClr val="bg1"/>
                </a:solidFill>
              </a:rPr>
              <a:t>fish hooks </a:t>
            </a:r>
            <a:r>
              <a:rPr lang="en-NZ" dirty="0">
                <a:solidFill>
                  <a:schemeClr val="bg1"/>
                </a:solidFill>
              </a:rPr>
              <a:t>from bone and stone. </a:t>
            </a:r>
          </a:p>
          <a:p>
            <a:endParaRPr lang="en-NZ" dirty="0">
              <a:solidFill>
                <a:schemeClr val="bg1"/>
              </a:solidFill>
            </a:endParaRPr>
          </a:p>
        </p:txBody>
      </p:sp>
    </p:spTree>
    <p:extLst>
      <p:ext uri="{BB962C8B-B14F-4D97-AF65-F5344CB8AC3E}">
        <p14:creationId xmlns:p14="http://schemas.microsoft.com/office/powerpoint/2010/main" val="16957264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71600" y="1124744"/>
            <a:ext cx="6368752" cy="856456"/>
          </a:xfrm>
        </p:spPr>
        <p:txBody>
          <a:bodyPr>
            <a:noAutofit/>
          </a:bodyPr>
          <a:lstStyle/>
          <a:p>
            <a:r>
              <a:rPr lang="en-NZ" sz="2400" dirty="0" smtClean="0"/>
              <a:t>Here is a picture of some of the weapons the </a:t>
            </a:r>
            <a:r>
              <a:rPr lang="en-NZ" sz="2400" dirty="0" err="1" smtClean="0"/>
              <a:t>maori</a:t>
            </a:r>
            <a:r>
              <a:rPr lang="en-NZ" sz="2400" dirty="0" smtClean="0"/>
              <a:t> used </a:t>
            </a:r>
            <a:endParaRPr lang="en-NZ" sz="2400" dirty="0"/>
          </a:p>
        </p:txBody>
      </p:sp>
      <p:pic>
        <p:nvPicPr>
          <p:cNvPr id="5" name="Content Placeholder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483768" y="2420888"/>
            <a:ext cx="2664296" cy="3493490"/>
          </a:xfrm>
        </p:spPr>
      </p:pic>
    </p:spTree>
    <p:extLst>
      <p:ext uri="{BB962C8B-B14F-4D97-AF65-F5344CB8AC3E}">
        <p14:creationId xmlns:p14="http://schemas.microsoft.com/office/powerpoint/2010/main" val="30154227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8664" y="3356992"/>
            <a:ext cx="248072" cy="568424"/>
          </a:xfrm>
        </p:spPr>
        <p:txBody>
          <a:bodyPr>
            <a:normAutofit/>
          </a:bodyPr>
          <a:lstStyle/>
          <a:p>
            <a:endParaRPr lang="en-NZ" dirty="0"/>
          </a:p>
        </p:txBody>
      </p:sp>
      <p:sp>
        <p:nvSpPr>
          <p:cNvPr id="3" name="Content Placeholder 2"/>
          <p:cNvSpPr>
            <a:spLocks noGrp="1"/>
          </p:cNvSpPr>
          <p:nvPr>
            <p:ph sz="quarter" idx="1"/>
          </p:nvPr>
        </p:nvSpPr>
        <p:spPr>
          <a:xfrm>
            <a:off x="251520" y="3212976"/>
            <a:ext cx="6760840" cy="3048001"/>
          </a:xfrm>
        </p:spPr>
        <p:txBody>
          <a:bodyPr>
            <a:normAutofit fontScale="85000" lnSpcReduction="20000"/>
          </a:bodyPr>
          <a:lstStyle/>
          <a:p>
            <a:r>
              <a:rPr lang="en-NZ" dirty="0">
                <a:solidFill>
                  <a:schemeClr val="bg1"/>
                </a:solidFill>
              </a:rPr>
              <a:t>Spears, Clubs made of greenstone, the </a:t>
            </a:r>
            <a:r>
              <a:rPr lang="en-NZ" dirty="0" err="1">
                <a:solidFill>
                  <a:schemeClr val="bg1"/>
                </a:solidFill>
              </a:rPr>
              <a:t>Taiaha</a:t>
            </a:r>
            <a:r>
              <a:rPr lang="en-NZ" dirty="0">
                <a:solidFill>
                  <a:schemeClr val="bg1"/>
                </a:solidFill>
              </a:rPr>
              <a:t>, and a club with shark teeth on the sides. </a:t>
            </a:r>
            <a:br>
              <a:rPr lang="en-NZ" dirty="0">
                <a:solidFill>
                  <a:schemeClr val="bg1"/>
                </a:solidFill>
              </a:rPr>
            </a:br>
            <a:r>
              <a:rPr lang="en-NZ" b="1" dirty="0">
                <a:solidFill>
                  <a:schemeClr val="bg1"/>
                </a:solidFill>
              </a:rPr>
              <a:t>The </a:t>
            </a:r>
            <a:r>
              <a:rPr lang="en-NZ" b="1" dirty="0" err="1">
                <a:solidFill>
                  <a:schemeClr val="bg1"/>
                </a:solidFill>
              </a:rPr>
              <a:t>Tūhoe</a:t>
            </a:r>
            <a:r>
              <a:rPr lang="en-NZ" b="1" dirty="0">
                <a:solidFill>
                  <a:schemeClr val="bg1"/>
                </a:solidFill>
              </a:rPr>
              <a:t> as with other tribes had lots of different weapons and</a:t>
            </a:r>
            <a:r>
              <a:rPr lang="en-NZ" dirty="0">
                <a:solidFill>
                  <a:schemeClr val="bg1"/>
                </a:solidFill>
              </a:rPr>
              <a:t> tools in their work and there fighting, one main weapon used by the </a:t>
            </a:r>
            <a:r>
              <a:rPr lang="en-NZ" dirty="0" err="1">
                <a:solidFill>
                  <a:schemeClr val="bg1"/>
                </a:solidFill>
              </a:rPr>
              <a:t>Tūhoe</a:t>
            </a:r>
            <a:r>
              <a:rPr lang="en-NZ" dirty="0">
                <a:solidFill>
                  <a:schemeClr val="bg1"/>
                </a:solidFill>
              </a:rPr>
              <a:t> was the </a:t>
            </a:r>
            <a:r>
              <a:rPr lang="en-NZ" dirty="0" err="1">
                <a:solidFill>
                  <a:schemeClr val="bg1"/>
                </a:solidFill>
              </a:rPr>
              <a:t>patu</a:t>
            </a:r>
            <a:r>
              <a:rPr lang="en-NZ" dirty="0">
                <a:solidFill>
                  <a:schemeClr val="bg1"/>
                </a:solidFill>
              </a:rPr>
              <a:t>. </a:t>
            </a:r>
            <a:br>
              <a:rPr lang="en-NZ" dirty="0">
                <a:solidFill>
                  <a:schemeClr val="bg1"/>
                </a:solidFill>
              </a:rPr>
            </a:br>
            <a:r>
              <a:rPr lang="en-NZ" dirty="0">
                <a:solidFill>
                  <a:schemeClr val="bg1"/>
                </a:solidFill>
              </a:rPr>
              <a:t>It is a short flat club usually made from wood, bone, or greenstone. Also known as a </a:t>
            </a:r>
            <a:r>
              <a:rPr lang="en-NZ" dirty="0" err="1">
                <a:solidFill>
                  <a:schemeClr val="bg1"/>
                </a:solidFill>
              </a:rPr>
              <a:t>Waihaka</a:t>
            </a:r>
            <a:r>
              <a:rPr lang="en-NZ" dirty="0">
                <a:solidFill>
                  <a:schemeClr val="bg1"/>
                </a:solidFill>
              </a:rPr>
              <a:t>. It is used in hand to hand combat. The Maori new where the weaker parts of the body were and </a:t>
            </a:r>
            <a:r>
              <a:rPr lang="en-NZ" dirty="0" smtClean="0">
                <a:solidFill>
                  <a:schemeClr val="bg1"/>
                </a:solidFill>
              </a:rPr>
              <a:t>they </a:t>
            </a:r>
            <a:r>
              <a:rPr lang="en-NZ" dirty="0">
                <a:solidFill>
                  <a:schemeClr val="bg1"/>
                </a:solidFill>
              </a:rPr>
              <a:t>would aim for the temple or the jaw.</a:t>
            </a:r>
            <a:br>
              <a:rPr lang="en-NZ" dirty="0">
                <a:solidFill>
                  <a:schemeClr val="bg1"/>
                </a:solidFill>
              </a:rPr>
            </a:br>
            <a:endParaRPr lang="en-NZ" dirty="0">
              <a:solidFill>
                <a:schemeClr val="bg1"/>
              </a:solidFill>
            </a:endParaRPr>
          </a:p>
        </p:txBody>
      </p:sp>
    </p:spTree>
    <p:extLst>
      <p:ext uri="{BB962C8B-B14F-4D97-AF65-F5344CB8AC3E}">
        <p14:creationId xmlns:p14="http://schemas.microsoft.com/office/powerpoint/2010/main" val="2905452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flipH="1">
            <a:off x="-1476672" y="1628800"/>
            <a:ext cx="864096" cy="45719"/>
          </a:xfrm>
        </p:spPr>
        <p:txBody>
          <a:bodyPr>
            <a:normAutofit fontScale="90000"/>
          </a:bodyPr>
          <a:lstStyle/>
          <a:p>
            <a:endParaRPr lang="en-NZ"/>
          </a:p>
        </p:txBody>
      </p:sp>
      <p:sp>
        <p:nvSpPr>
          <p:cNvPr id="3" name="Content Placeholder 2"/>
          <p:cNvSpPr>
            <a:spLocks noGrp="1"/>
          </p:cNvSpPr>
          <p:nvPr>
            <p:ph sz="quarter" idx="1"/>
          </p:nvPr>
        </p:nvSpPr>
        <p:spPr>
          <a:xfrm>
            <a:off x="107504" y="2708920"/>
            <a:ext cx="6408712" cy="3888432"/>
          </a:xfrm>
        </p:spPr>
        <p:txBody>
          <a:bodyPr>
            <a:normAutofit fontScale="92500"/>
          </a:bodyPr>
          <a:lstStyle/>
          <a:p>
            <a:r>
              <a:rPr lang="en-NZ" dirty="0" err="1">
                <a:solidFill>
                  <a:schemeClr val="bg1"/>
                </a:solidFill>
              </a:rPr>
              <a:t>Kotiate</a:t>
            </a:r>
            <a:r>
              <a:rPr lang="en-NZ" dirty="0">
                <a:solidFill>
                  <a:schemeClr val="bg1"/>
                </a:solidFill>
              </a:rPr>
              <a:t/>
            </a:r>
            <a:br>
              <a:rPr lang="en-NZ" dirty="0">
                <a:solidFill>
                  <a:schemeClr val="bg1"/>
                </a:solidFill>
              </a:rPr>
            </a:br>
            <a:r>
              <a:rPr lang="en-NZ" dirty="0">
                <a:solidFill>
                  <a:schemeClr val="bg1"/>
                </a:solidFill>
              </a:rPr>
              <a:t>The </a:t>
            </a:r>
            <a:r>
              <a:rPr lang="en-NZ" dirty="0" err="1">
                <a:solidFill>
                  <a:schemeClr val="bg1"/>
                </a:solidFill>
              </a:rPr>
              <a:t>Kotiate</a:t>
            </a:r>
            <a:r>
              <a:rPr lang="en-NZ" dirty="0">
                <a:solidFill>
                  <a:schemeClr val="bg1"/>
                </a:solidFill>
              </a:rPr>
              <a:t> were prized Maori weapons on the battlefield, as well as being wanted by many chiefs. The notches on the weapons sides are for catching the opponent's weapon. With the right flick and twist of the wrist, the opponent can be </a:t>
            </a:r>
            <a:r>
              <a:rPr lang="en-NZ" dirty="0" smtClean="0">
                <a:solidFill>
                  <a:schemeClr val="bg1"/>
                </a:solidFill>
              </a:rPr>
              <a:t>disarmed.</a:t>
            </a:r>
            <a:r>
              <a:rPr lang="en-NZ" dirty="0">
                <a:solidFill>
                  <a:schemeClr val="bg1"/>
                </a:solidFill>
              </a:rPr>
              <a:t/>
            </a:r>
            <a:br>
              <a:rPr lang="en-NZ" dirty="0">
                <a:solidFill>
                  <a:schemeClr val="bg1"/>
                </a:solidFill>
              </a:rPr>
            </a:br>
            <a:r>
              <a:rPr lang="en-NZ" dirty="0" err="1">
                <a:solidFill>
                  <a:schemeClr val="bg1"/>
                </a:solidFill>
              </a:rPr>
              <a:t>Taiaha</a:t>
            </a:r>
            <a:r>
              <a:rPr lang="en-NZ" dirty="0">
                <a:solidFill>
                  <a:schemeClr val="bg1"/>
                </a:solidFill>
              </a:rPr>
              <a:t/>
            </a:r>
            <a:br>
              <a:rPr lang="en-NZ" dirty="0">
                <a:solidFill>
                  <a:schemeClr val="bg1"/>
                </a:solidFill>
              </a:rPr>
            </a:br>
            <a:r>
              <a:rPr lang="en-NZ" dirty="0">
                <a:solidFill>
                  <a:schemeClr val="bg1"/>
                </a:solidFill>
              </a:rPr>
              <a:t>This is one of the most well-known weapons of the </a:t>
            </a:r>
            <a:r>
              <a:rPr lang="en-NZ" dirty="0" smtClean="0">
                <a:solidFill>
                  <a:schemeClr val="bg1"/>
                </a:solidFill>
              </a:rPr>
              <a:t>Maori. It </a:t>
            </a:r>
            <a:r>
              <a:rPr lang="en-NZ" dirty="0">
                <a:solidFill>
                  <a:schemeClr val="bg1"/>
                </a:solidFill>
              </a:rPr>
              <a:t>is A long club normally five feet in length and longer.</a:t>
            </a:r>
          </a:p>
          <a:p>
            <a:endParaRPr lang="en-NZ" dirty="0"/>
          </a:p>
        </p:txBody>
      </p:sp>
    </p:spTree>
    <p:extLst>
      <p:ext uri="{BB962C8B-B14F-4D97-AF65-F5344CB8AC3E}">
        <p14:creationId xmlns:p14="http://schemas.microsoft.com/office/powerpoint/2010/main" val="42066862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1052736"/>
            <a:ext cx="6471043" cy="901824"/>
          </a:xfrm>
        </p:spPr>
        <p:txBody>
          <a:bodyPr>
            <a:noAutofit/>
          </a:bodyPr>
          <a:lstStyle/>
          <a:p>
            <a:r>
              <a:rPr lang="en-NZ" sz="2800" dirty="0"/>
              <a:t>Mere</a:t>
            </a:r>
          </a:p>
        </p:txBody>
      </p:sp>
      <p:sp>
        <p:nvSpPr>
          <p:cNvPr id="3" name="Content Placeholder 2"/>
          <p:cNvSpPr>
            <a:spLocks noGrp="1"/>
          </p:cNvSpPr>
          <p:nvPr>
            <p:ph sz="quarter" idx="1"/>
          </p:nvPr>
        </p:nvSpPr>
        <p:spPr>
          <a:xfrm>
            <a:off x="1331640" y="3284984"/>
            <a:ext cx="4752528" cy="3024336"/>
          </a:xfrm>
        </p:spPr>
        <p:txBody>
          <a:bodyPr>
            <a:normAutofit/>
          </a:bodyPr>
          <a:lstStyle/>
          <a:p>
            <a:r>
              <a:rPr lang="en-NZ" dirty="0">
                <a:solidFill>
                  <a:schemeClr val="bg1"/>
                </a:solidFill>
              </a:rPr>
              <a:t>A short flat club usually made from wood, bone, or greenstone. Also know as a </a:t>
            </a:r>
            <a:r>
              <a:rPr lang="en-NZ" dirty="0" err="1">
                <a:solidFill>
                  <a:schemeClr val="bg1"/>
                </a:solidFill>
              </a:rPr>
              <a:t>Patu</a:t>
            </a:r>
            <a:r>
              <a:rPr lang="en-NZ" dirty="0">
                <a:solidFill>
                  <a:schemeClr val="bg1"/>
                </a:solidFill>
              </a:rPr>
              <a:t> or </a:t>
            </a:r>
            <a:r>
              <a:rPr lang="en-NZ" dirty="0" err="1">
                <a:solidFill>
                  <a:schemeClr val="bg1"/>
                </a:solidFill>
              </a:rPr>
              <a:t>Waihaka</a:t>
            </a:r>
            <a:r>
              <a:rPr lang="en-NZ" dirty="0">
                <a:solidFill>
                  <a:schemeClr val="bg1"/>
                </a:solidFill>
              </a:rPr>
              <a:t>. Used in hand to hand combat. Typical strike zones for warriors included the temple, the jaw and the ribs. </a:t>
            </a:r>
          </a:p>
        </p:txBody>
      </p:sp>
      <p:sp>
        <p:nvSpPr>
          <p:cNvPr id="5"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FFFF99"/>
                </a:solidFill>
                <a:effectLst/>
                <a:latin typeface="Verdana" pitchFamily="34" charset="0"/>
                <a:cs typeface="Arial" pitchFamily="34" charset="0"/>
              </a:rPr>
              <a:t>Picture A </a:t>
            </a:r>
            <a:r>
              <a:rPr kumimoji="0" lang="en-US" sz="900" b="0" i="0" u="none" strike="noStrike" cap="none" normalizeH="0" baseline="0" smtClean="0">
                <a:ln>
                  <a:noFill/>
                </a:ln>
                <a:solidFill>
                  <a:schemeClr val="tx1"/>
                </a:solidFill>
                <a:effectLst/>
                <a:latin typeface="Arial" pitchFamily="34" charset="0"/>
                <a:cs typeface="Arial" pitchFamily="34" charset="0"/>
              </a:rPr>
              <a:t/>
            </a:r>
            <a:br>
              <a:rPr kumimoji="0" lang="en-US" sz="9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6500" b="0" i="0" u="none" strike="noStrike" cap="none" normalizeH="0" baseline="0" smtClean="0">
                <a:ln>
                  <a:noFill/>
                </a:ln>
                <a:solidFill>
                  <a:schemeClr val="tx1"/>
                </a:solidFill>
                <a:effectLst/>
                <a:latin typeface="Arial" pitchFamily="34" charset="0"/>
                <a:cs typeface="Arial" pitchFamily="34" charset="0"/>
              </a:rPr>
              <a:t/>
            </a:r>
            <a:br>
              <a:rPr kumimoji="0" lang="en-US" sz="16500" b="0" i="0" u="none" strike="noStrike" cap="none" normalizeH="0" baseline="0" smtClean="0">
                <a:ln>
                  <a:noFill/>
                </a:ln>
                <a:solidFill>
                  <a:schemeClr val="tx1"/>
                </a:solidFill>
                <a:effectLst/>
                <a:latin typeface="Arial" pitchFamily="34" charset="0"/>
                <a:cs typeface="Arial" pitchFamily="34" charset="0"/>
              </a:rPr>
            </a:br>
            <a:r>
              <a:rPr kumimoji="0" lang="en-US" sz="900" b="0" i="0" u="none" strike="noStrike" cap="none" normalizeH="0" baseline="0" smtClean="0">
                <a:ln>
                  <a:noFill/>
                </a:ln>
                <a:solidFill>
                  <a:srgbClr val="FFFF99"/>
                </a:solidFill>
                <a:effectLst/>
                <a:latin typeface="Verdana" pitchFamily="34" charset="0"/>
                <a:cs typeface="Arial" pitchFamily="34" charset="0"/>
              </a:rPr>
              <a:t> </a:t>
            </a:r>
            <a:r>
              <a:rPr kumimoji="0" lang="en-US" sz="9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6" name="Picture 2" descr="[Maori mere]&g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2780928"/>
            <a:ext cx="1305779" cy="338747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FFFF99"/>
                </a:solidFill>
                <a:effectLst/>
                <a:latin typeface="Verdana" pitchFamily="34" charset="0"/>
                <a:cs typeface="Arial" pitchFamily="34" charset="0"/>
              </a:rPr>
              <a:t>Picture B </a:t>
            </a:r>
            <a:r>
              <a:rPr kumimoji="0" lang="en-US" sz="900" b="0" i="0" u="none" strike="noStrike" cap="none" normalizeH="0" baseline="0" smtClean="0">
                <a:ln>
                  <a:noFill/>
                </a:ln>
                <a:solidFill>
                  <a:schemeClr val="tx1"/>
                </a:solidFill>
                <a:effectLst/>
                <a:latin typeface="Arial" pitchFamily="34" charset="0"/>
                <a:cs typeface="Arial" pitchFamily="34" charset="0"/>
              </a:rPr>
              <a:t/>
            </a:r>
            <a:br>
              <a:rPr kumimoji="0" lang="en-US" sz="9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2000" b="0" i="0" u="none" strike="noStrike" cap="none" normalizeH="0" baseline="0" smtClean="0">
                <a:ln>
                  <a:noFill/>
                </a:ln>
                <a:solidFill>
                  <a:schemeClr val="tx1"/>
                </a:solidFill>
                <a:effectLst/>
                <a:latin typeface="Arial" pitchFamily="34" charset="0"/>
                <a:cs typeface="Arial" pitchFamily="34" charset="0"/>
              </a:rPr>
              <a:t/>
            </a:r>
            <a:br>
              <a:rPr kumimoji="0" lang="en-US" sz="12000" b="0" i="0" u="none" strike="noStrike" cap="none" normalizeH="0" baseline="0" smtClean="0">
                <a:ln>
                  <a:noFill/>
                </a:ln>
                <a:solidFill>
                  <a:schemeClr val="tx1"/>
                </a:solidFill>
                <a:effectLst/>
                <a:latin typeface="Arial" pitchFamily="34" charset="0"/>
                <a:cs typeface="Arial" pitchFamily="34" charset="0"/>
              </a:rPr>
            </a:br>
            <a:r>
              <a:rPr kumimoji="0" lang="en-US" sz="900" b="0" i="0" u="none" strike="noStrike" cap="none" normalizeH="0" baseline="0" smtClean="0">
                <a:ln>
                  <a:noFill/>
                </a:ln>
                <a:solidFill>
                  <a:srgbClr val="FFFF99"/>
                </a:solidFill>
                <a:effectLst/>
                <a:latin typeface="Verdana" pitchFamily="34" charset="0"/>
                <a:cs typeface="Arial" pitchFamily="34" charset="0"/>
              </a:rPr>
              <a:t> </a:t>
            </a:r>
            <a:r>
              <a:rPr kumimoji="0" lang="en-US" sz="9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r>
              <a:rPr kumimoji="0" lang="en-US" sz="900" b="0" i="0" u="none" strike="noStrike" cap="none" normalizeH="0" baseline="0" smtClean="0">
                <a:ln>
                  <a:noFill/>
                </a:ln>
                <a:solidFill>
                  <a:srgbClr val="FFFF99"/>
                </a:solidFill>
                <a:effectLst/>
                <a:latin typeface="Verdana" pitchFamily="34" charset="0"/>
                <a:cs typeface="Arial" pitchFamily="34" charset="0"/>
              </a:rPr>
              <a:t>Picture D </a:t>
            </a:r>
            <a:r>
              <a:rPr kumimoji="0" lang="en-US" sz="900" b="0" i="0" u="none" strike="noStrike" cap="none" normalizeH="0" baseline="0" smtClean="0">
                <a:ln>
                  <a:noFill/>
                </a:ln>
                <a:solidFill>
                  <a:schemeClr val="tx1"/>
                </a:solidFill>
                <a:effectLst/>
                <a:latin typeface="Arial" pitchFamily="34" charset="0"/>
                <a:cs typeface="Arial" pitchFamily="34" charset="0"/>
              </a:rPr>
              <a:t/>
            </a:r>
            <a:br>
              <a:rPr kumimoji="0" lang="en-US" sz="9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65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FFFF99"/>
                </a:solidFill>
                <a:effectLst/>
                <a:latin typeface="Verdana" pitchFamily="34" charset="0"/>
                <a:cs typeface="Arial" pitchFamily="34" charset="0"/>
              </a:rPr>
              <a:t>Picture E </a:t>
            </a:r>
            <a:r>
              <a:rPr kumimoji="0" lang="en-US" sz="900" b="0" i="0" u="none" strike="noStrike" cap="none" normalizeH="0" baseline="0" smtClean="0">
                <a:ln>
                  <a:noFill/>
                </a:ln>
                <a:solidFill>
                  <a:schemeClr val="tx1"/>
                </a:solidFill>
                <a:effectLst/>
                <a:latin typeface="Arial" pitchFamily="34" charset="0"/>
                <a:cs typeface="Arial" pitchFamily="34" charset="0"/>
              </a:rPr>
              <a:t/>
            </a:r>
            <a:br>
              <a:rPr kumimoji="0" lang="en-US" sz="900" b="0" i="0" u="none" strike="noStrike" cap="none" normalizeH="0" baseline="0" smtClean="0">
                <a:ln>
                  <a:noFill/>
                </a:ln>
                <a:solidFill>
                  <a:schemeClr val="tx1"/>
                </a:solidFill>
                <a:effectLst/>
                <a:latin typeface="Arial" pitchFamily="34" charset="0"/>
                <a:cs typeface="Arial" pitchFamily="34" charset="0"/>
              </a:rPr>
            </a:br>
            <a:r>
              <a:rPr kumimoji="0" lang="en-US" sz="1800" b="0" i="0" u="none" strike="noStrike" cap="none" normalizeH="0" baseline="0" smtClean="0">
                <a:ln>
                  <a:noFill/>
                </a:ln>
                <a:solidFill>
                  <a:schemeClr val="tx1"/>
                </a:solidFill>
                <a:effectLst/>
                <a:latin typeface="Arial" pitchFamily="34" charset="0"/>
                <a:cs typeface="Arial" pitchFamily="34" charset="0"/>
              </a:rPr>
              <a:t>  </a:t>
            </a:r>
            <a:r>
              <a:rPr kumimoji="0" lang="en-US" sz="17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275769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a:t>Wahaika</a:t>
            </a:r>
            <a:endParaRPr lang="en-NZ" dirty="0"/>
          </a:p>
        </p:txBody>
      </p:sp>
      <p:sp>
        <p:nvSpPr>
          <p:cNvPr id="4" name="Content Placeholder 3"/>
          <p:cNvSpPr>
            <a:spLocks noGrp="1"/>
          </p:cNvSpPr>
          <p:nvPr>
            <p:ph sz="quarter" idx="1"/>
          </p:nvPr>
        </p:nvSpPr>
        <p:spPr>
          <a:xfrm>
            <a:off x="1259632" y="3284984"/>
            <a:ext cx="3992488" cy="3006824"/>
          </a:xfrm>
        </p:spPr>
        <p:txBody>
          <a:bodyPr>
            <a:normAutofit lnSpcReduction="10000"/>
          </a:bodyPr>
          <a:lstStyle/>
          <a:p>
            <a:r>
              <a:rPr lang="en-NZ" dirty="0">
                <a:solidFill>
                  <a:schemeClr val="bg1"/>
                </a:solidFill>
              </a:rPr>
              <a:t>This short club was used where quick in-fighting action required thrusting jabs. Held by a thong of dog skin through a hole in the handle and around the wrist and thumb.</a:t>
            </a:r>
          </a:p>
        </p:txBody>
      </p:sp>
      <p:pic>
        <p:nvPicPr>
          <p:cNvPr id="6" name="Picture 4" descr="[Maori Wahaika]&g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2131922"/>
            <a:ext cx="1550921" cy="4028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455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a:t>Kotiate</a:t>
            </a:r>
            <a:endParaRPr lang="en-NZ" dirty="0"/>
          </a:p>
        </p:txBody>
      </p:sp>
      <p:sp>
        <p:nvSpPr>
          <p:cNvPr id="3" name="Content Placeholder 2"/>
          <p:cNvSpPr>
            <a:spLocks noGrp="1"/>
          </p:cNvSpPr>
          <p:nvPr>
            <p:ph sz="quarter" idx="1"/>
          </p:nvPr>
        </p:nvSpPr>
        <p:spPr>
          <a:xfrm>
            <a:off x="1259632" y="3429000"/>
            <a:ext cx="3704456" cy="3078832"/>
          </a:xfrm>
        </p:spPr>
        <p:txBody>
          <a:bodyPr>
            <a:normAutofit fontScale="92500" lnSpcReduction="20000"/>
          </a:bodyPr>
          <a:lstStyle/>
          <a:p>
            <a:r>
              <a:rPr lang="en-NZ" dirty="0">
                <a:solidFill>
                  <a:schemeClr val="bg1"/>
                </a:solidFill>
              </a:rPr>
              <a:t>These were prized Maori weapons on the battlefield, as well as being </a:t>
            </a:r>
            <a:r>
              <a:rPr lang="en-NZ" dirty="0" err="1" smtClean="0">
                <a:solidFill>
                  <a:schemeClr val="bg1"/>
                </a:solidFill>
              </a:rPr>
              <a:t>favored</a:t>
            </a:r>
            <a:r>
              <a:rPr lang="en-NZ" dirty="0" smtClean="0">
                <a:solidFill>
                  <a:schemeClr val="bg1"/>
                </a:solidFill>
              </a:rPr>
              <a:t> </a:t>
            </a:r>
            <a:r>
              <a:rPr lang="en-NZ" dirty="0">
                <a:solidFill>
                  <a:schemeClr val="bg1"/>
                </a:solidFill>
              </a:rPr>
              <a:t>by many chiefs during speech making</a:t>
            </a:r>
            <a:r>
              <a:rPr lang="en-NZ" dirty="0" smtClean="0">
                <a:solidFill>
                  <a:schemeClr val="bg1"/>
                </a:solidFill>
              </a:rPr>
              <a:t>.</a:t>
            </a:r>
          </a:p>
          <a:p>
            <a:pPr indent="0">
              <a:buNone/>
            </a:pPr>
            <a:r>
              <a:rPr lang="en-NZ" dirty="0">
                <a:solidFill>
                  <a:schemeClr val="bg1"/>
                </a:solidFill>
              </a:rPr>
              <a:t> The notches on the weapons </a:t>
            </a:r>
            <a:r>
              <a:rPr lang="en-NZ" dirty="0" smtClean="0">
                <a:solidFill>
                  <a:schemeClr val="bg1"/>
                </a:solidFill>
              </a:rPr>
              <a:t>sides </a:t>
            </a:r>
            <a:r>
              <a:rPr lang="en-NZ" dirty="0">
                <a:solidFill>
                  <a:schemeClr val="bg1"/>
                </a:solidFill>
              </a:rPr>
              <a:t>are for </a:t>
            </a:r>
            <a:endParaRPr lang="en-NZ" dirty="0" smtClean="0">
              <a:solidFill>
                <a:schemeClr val="bg1"/>
              </a:solidFill>
            </a:endParaRPr>
          </a:p>
          <a:p>
            <a:pPr indent="0">
              <a:buNone/>
            </a:pPr>
            <a:r>
              <a:rPr lang="en-NZ" dirty="0" smtClean="0">
                <a:solidFill>
                  <a:schemeClr val="bg1"/>
                </a:solidFill>
              </a:rPr>
              <a:t>catching </a:t>
            </a:r>
            <a:r>
              <a:rPr lang="en-NZ" dirty="0">
                <a:solidFill>
                  <a:schemeClr val="bg1"/>
                </a:solidFill>
              </a:rPr>
              <a:t>the opponents weapon.  </a:t>
            </a:r>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4128" y="2348231"/>
            <a:ext cx="1447069" cy="3259167"/>
          </a:xfrm>
          <a:prstGeom prst="rect">
            <a:avLst/>
          </a:prstGeom>
        </p:spPr>
      </p:pic>
    </p:spTree>
    <p:extLst>
      <p:ext uri="{BB962C8B-B14F-4D97-AF65-F5344CB8AC3E}">
        <p14:creationId xmlns:p14="http://schemas.microsoft.com/office/powerpoint/2010/main" val="282971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err="1"/>
              <a:t>Taiaha</a:t>
            </a:r>
            <a:endParaRPr lang="en-NZ" dirty="0"/>
          </a:p>
        </p:txBody>
      </p:sp>
      <p:sp>
        <p:nvSpPr>
          <p:cNvPr id="3" name="Content Placeholder 2"/>
          <p:cNvSpPr>
            <a:spLocks noGrp="1"/>
          </p:cNvSpPr>
          <p:nvPr>
            <p:ph sz="quarter" idx="1"/>
          </p:nvPr>
        </p:nvSpPr>
        <p:spPr>
          <a:xfrm>
            <a:off x="1259632" y="3429000"/>
            <a:ext cx="3632448" cy="3006824"/>
          </a:xfrm>
        </p:spPr>
        <p:txBody>
          <a:bodyPr>
            <a:normAutofit/>
          </a:bodyPr>
          <a:lstStyle/>
          <a:p>
            <a:r>
              <a:rPr lang="en-NZ" dirty="0">
                <a:solidFill>
                  <a:schemeClr val="bg1"/>
                </a:solidFill>
              </a:rPr>
              <a:t>One of the most well known weapons of the Maori. A long club typically five feet in length and longer.</a:t>
            </a:r>
          </a:p>
        </p:txBody>
      </p:sp>
      <p:pic>
        <p:nvPicPr>
          <p:cNvPr id="4" name="Picture 6" descr="[Maori Taiah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2924944"/>
            <a:ext cx="1512168" cy="3292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84608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155</TotalTime>
  <Words>295</Words>
  <Application>Microsoft Office PowerPoint</Application>
  <PresentationFormat>On-screen Show (4:3)</PresentationFormat>
  <Paragraphs>29</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Oriel</vt:lpstr>
      <vt:lpstr>What did maori use to kill animals?</vt:lpstr>
      <vt:lpstr>                        Hunters</vt:lpstr>
      <vt:lpstr>Here is a picture of some of the weapons the maori used </vt:lpstr>
      <vt:lpstr>PowerPoint Presentation</vt:lpstr>
      <vt:lpstr>PowerPoint Presentation</vt:lpstr>
      <vt:lpstr>Mere</vt:lpstr>
      <vt:lpstr>Wahaika</vt:lpstr>
      <vt:lpstr>Kotiate</vt:lpstr>
      <vt:lpstr>Taiaha</vt:lpstr>
      <vt:lpstr>Toki Pou Tangata</vt:lpstr>
      <vt:lpstr>More information</vt:lpstr>
      <vt:lpstr>PowerPoint Presentation</vt:lpstr>
    </vt:vector>
  </TitlesOfParts>
  <Company>Ministry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did maori use to kill animals?</dc:title>
  <dc:creator>Heather Dale</dc:creator>
  <cp:lastModifiedBy>Heather Dale</cp:lastModifiedBy>
  <cp:revision>16</cp:revision>
  <dcterms:created xsi:type="dcterms:W3CDTF">2013-06-10T02:36:54Z</dcterms:created>
  <dcterms:modified xsi:type="dcterms:W3CDTF">2013-06-13T21:25:31Z</dcterms:modified>
</cp:coreProperties>
</file>